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lvl1pPr>
      <a:defRPr sz="2400">
        <a:latin typeface="Palatino Linotype"/>
        <a:ea typeface="Palatino Linotype"/>
        <a:cs typeface="Palatino Linotype"/>
        <a:sym typeface="Palatino Linotype"/>
      </a:defRPr>
    </a:lvl1pPr>
    <a:lvl2pPr>
      <a:defRPr sz="2400">
        <a:latin typeface="Palatino Linotype"/>
        <a:ea typeface="Palatino Linotype"/>
        <a:cs typeface="Palatino Linotype"/>
        <a:sym typeface="Palatino Linotype"/>
      </a:defRPr>
    </a:lvl2pPr>
    <a:lvl3pPr>
      <a:defRPr sz="2400">
        <a:latin typeface="Palatino Linotype"/>
        <a:ea typeface="Palatino Linotype"/>
        <a:cs typeface="Palatino Linotype"/>
        <a:sym typeface="Palatino Linotype"/>
      </a:defRPr>
    </a:lvl3pPr>
    <a:lvl4pPr>
      <a:defRPr sz="2400">
        <a:latin typeface="Palatino Linotype"/>
        <a:ea typeface="Palatino Linotype"/>
        <a:cs typeface="Palatino Linotype"/>
        <a:sym typeface="Palatino Linotype"/>
      </a:defRPr>
    </a:lvl4pPr>
    <a:lvl5pPr>
      <a:defRPr sz="2400">
        <a:latin typeface="Palatino Linotype"/>
        <a:ea typeface="Palatino Linotype"/>
        <a:cs typeface="Palatino Linotype"/>
        <a:sym typeface="Palatino Linotype"/>
      </a:defRPr>
    </a:lvl5pPr>
    <a:lvl6pPr>
      <a:defRPr sz="2400">
        <a:latin typeface="Palatino Linotype"/>
        <a:ea typeface="Palatino Linotype"/>
        <a:cs typeface="Palatino Linotype"/>
        <a:sym typeface="Palatino Linotype"/>
      </a:defRPr>
    </a:lvl6pPr>
    <a:lvl7pPr>
      <a:defRPr sz="2400">
        <a:latin typeface="Palatino Linotype"/>
        <a:ea typeface="Palatino Linotype"/>
        <a:cs typeface="Palatino Linotype"/>
        <a:sym typeface="Palatino Linotype"/>
      </a:defRPr>
    </a:lvl7pPr>
    <a:lvl8pPr>
      <a:defRPr sz="2400">
        <a:latin typeface="Palatino Linotype"/>
        <a:ea typeface="Palatino Linotype"/>
        <a:cs typeface="Palatino Linotype"/>
        <a:sym typeface="Palatino Linotype"/>
      </a:defRPr>
    </a:lvl8pPr>
    <a:lvl9pPr>
      <a:defRPr sz="2400">
        <a:latin typeface="Palatino Linotype"/>
        <a:ea typeface="Palatino Linotype"/>
        <a:cs typeface="Palatino Linotype"/>
        <a:sym typeface="Palatino Linotyp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EEE"/>
          </a:solidFill>
        </a:fill>
      </a:tcStyle>
    </a:wholeTbl>
    <a:band2H>
      <a:tcTxStyle b="def" i="def"/>
      <a:tcStyle>
        <a:tcBdr/>
        <a:fill>
          <a:solidFill>
            <a:srgbClr val="EAEFF7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9DD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BE1"/>
          </a:solidFill>
        </a:fill>
      </a:tcStyle>
    </a:wholeTbl>
    <a:band2H>
      <a:tcTxStyle b="def" i="def"/>
      <a:tcStyle>
        <a:tcBdr/>
        <a:fill>
          <a:solidFill>
            <a:srgbClr val="ECEEF1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F8FA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DBDF"/>
          </a:solidFill>
        </a:fill>
      </a:tcStyle>
    </a:wholeTbl>
    <a:band2H>
      <a:tcTxStyle b="def" i="def"/>
      <a:tcStyle>
        <a:tcBdr/>
        <a:fill>
          <a:solidFill>
            <a:srgbClr val="EFEEF0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D90A0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29DD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Palatino Linotype"/>
          <a:ea typeface="Palatino Linotype"/>
          <a:cs typeface="Palatino Linotyp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6" name="Shape 14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Shape 7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" name="Shape 8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" name="Shape 9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1828800" y="3168824"/>
            <a:ext cx="4572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66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777240" y="0"/>
            <a:ext cx="7543801" cy="33718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2133600" y="3371850"/>
            <a:ext cx="6172200" cy="693082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SzTx/>
              <a:buFontTx/>
              <a:buNone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Shape 82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3" name="Shape 83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4" name="Shape 84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777240" y="4533900"/>
            <a:ext cx="7543801" cy="12573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2133600" y="685801"/>
            <a:ext cx="5791200" cy="3848099"/>
          </a:xfrm>
          <a:prstGeom prst="rect">
            <a:avLst/>
          </a:prstGeom>
        </p:spPr>
        <p:txBody>
          <a:bodyPr/>
          <a:lstStyle>
            <a:lvl1pPr marL="274320" indent="-256031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67030" indent="-282982">
              <a:spcBef>
                <a:spcPts val="500"/>
              </a:spcBef>
              <a:buSzPct val="60000"/>
              <a:buFont typeface="Wingdings"/>
              <a:buChar char="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66082" indent="-316274">
              <a:spcBef>
                <a:spcPts val="500"/>
              </a:spcBef>
              <a:buSzPct val="60000"/>
              <a:buFont typeface="Wingdings"/>
              <a:buChar char="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451610" indent="-336042">
              <a:spcBef>
                <a:spcPts val="500"/>
              </a:spcBef>
              <a:buSzPct val="60000"/>
              <a:buFont typeface="Wingdings"/>
              <a:buChar char="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48332" indent="-358444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Shape 90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Shape 91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2" name="Shape 92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Shape 93"/>
          <p:cNvSpPr/>
          <p:nvPr>
            <p:ph type="title"/>
          </p:nvPr>
        </p:nvSpPr>
        <p:spPr>
          <a:xfrm>
            <a:off x="609600" y="0"/>
            <a:ext cx="2133600" cy="579120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2895600" y="685801"/>
            <a:ext cx="5029200" cy="6172199"/>
          </a:xfrm>
          <a:prstGeom prst="rect">
            <a:avLst/>
          </a:prstGeom>
        </p:spPr>
        <p:txBody>
          <a:bodyPr/>
          <a:lstStyle>
            <a:lvl1pPr marL="274320" indent="-256031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67030" indent="-282982">
              <a:spcBef>
                <a:spcPts val="500"/>
              </a:spcBef>
              <a:buSzPct val="60000"/>
              <a:buFont typeface="Wingdings"/>
              <a:buChar char="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66082" indent="-316274">
              <a:spcBef>
                <a:spcPts val="500"/>
              </a:spcBef>
              <a:buSzPct val="60000"/>
              <a:buFont typeface="Wingdings"/>
              <a:buChar char="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451610" indent="-336042">
              <a:spcBef>
                <a:spcPts val="500"/>
              </a:spcBef>
              <a:buSzPct val="60000"/>
              <a:buFont typeface="Wingdings"/>
              <a:buChar char="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48332" indent="-358444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9" name="Shape 99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Shape 100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Click to edit Master subtitle style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08" name="Shape 10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Click to edit Master title style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88888"/>
                </a:solidFill>
              </a:rPr>
              <a:t>Click to edit Master text styles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457200" y="224822"/>
            <a:ext cx="8229600" cy="12426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" name="Shape 16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" name="Shape 17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" name="Shape 18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2133600" y="533400"/>
            <a:ext cx="6096000" cy="3962401"/>
          </a:xfrm>
          <a:prstGeom prst="rect">
            <a:avLst/>
          </a:prstGeom>
        </p:spPr>
        <p:txBody>
          <a:bodyPr anchor="ctr"/>
          <a:lstStyle>
            <a:lvl1pPr marL="274320" indent="-256031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67030" indent="-282982">
              <a:spcBef>
                <a:spcPts val="500"/>
              </a:spcBef>
              <a:buSzPct val="60000"/>
              <a:buFont typeface="Wingdings"/>
              <a:buChar char="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66082" indent="-316274">
              <a:spcBef>
                <a:spcPts val="500"/>
              </a:spcBef>
              <a:buSzPct val="60000"/>
              <a:buFont typeface="Wingdings"/>
              <a:buChar char="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451610" indent="-336042">
              <a:spcBef>
                <a:spcPts val="500"/>
              </a:spcBef>
              <a:buSzPct val="60000"/>
              <a:buFont typeface="Wingdings"/>
              <a:buChar char="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48332" indent="-358444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777240" y="4495800"/>
            <a:ext cx="7543801" cy="1295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30" name="Shape 1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38" name="Shape 1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142" name="Shape 1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Shape 24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" name="Shape 25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" name="Shape 26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4267200" y="4074497"/>
            <a:ext cx="4572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6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6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0" y="4255007"/>
            <a:ext cx="3733800" cy="75624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400"/>
              </a:spcBef>
              <a:buSzTx/>
              <a:buFontTx/>
              <a:buNone/>
              <a:defRPr sz="18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>
                <a:solidFill>
                  <a:srgbClr val="000000"/>
                </a:solidFill>
                <a:effectLst/>
              </a:defRPr>
            </a:pPr>
            <a:r>
              <a:rPr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2286000" y="190500"/>
            <a:ext cx="6035041" cy="406450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" name="Shape 33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777240" y="4306401"/>
            <a:ext cx="7543801" cy="148479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344167" y="439334"/>
            <a:ext cx="3273554" cy="3867068"/>
          </a:xfrm>
          <a:prstGeom prst="rect">
            <a:avLst/>
          </a:prstGeom>
        </p:spPr>
        <p:txBody>
          <a:bodyPr anchor="ctr"/>
          <a:lstStyle>
            <a:lvl1pPr marL="274320" indent="-256031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67030" indent="-282982">
              <a:spcBef>
                <a:spcPts val="500"/>
              </a:spcBef>
              <a:buSzPct val="60000"/>
              <a:buFont typeface="Wingdings"/>
              <a:buChar char="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66082" indent="-316274">
              <a:spcBef>
                <a:spcPts val="500"/>
              </a:spcBef>
              <a:buSzPct val="60000"/>
              <a:buFont typeface="Wingdings"/>
              <a:buChar char="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451610" indent="-336042">
              <a:spcBef>
                <a:spcPts val="500"/>
              </a:spcBef>
              <a:buSzPct val="60000"/>
              <a:buFont typeface="Wingdings"/>
              <a:buChar char="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48332" indent="-358444">
              <a:spcBef>
                <a:spcPts val="500"/>
              </a:spcBef>
              <a:buSzPct val="60000"/>
              <a:buFont typeface="Wingdings"/>
              <a:buChar char=""/>
              <a:def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1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1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3" name="Shape 43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1341119" y="0"/>
            <a:ext cx="3273554" cy="196371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45" name="Shape 45"/>
          <p:cNvSpPr/>
          <p:nvPr/>
        </p:nvSpPr>
        <p:spPr>
          <a:xfrm>
            <a:off x="1056639" y="520191"/>
            <a:ext cx="4572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46" name="Shape 46"/>
          <p:cNvSpPr/>
          <p:nvPr/>
        </p:nvSpPr>
        <p:spPr>
          <a:xfrm>
            <a:off x="4780279" y="520191"/>
            <a:ext cx="4572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47" name="Shape 47"/>
          <p:cNvSpPr/>
          <p:nvPr>
            <p:ph type="title"/>
          </p:nvPr>
        </p:nvSpPr>
        <p:spPr>
          <a:xfrm>
            <a:off x="777240" y="3162300"/>
            <a:ext cx="7543801" cy="26289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" name="Shape 51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2" name="Shape 52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3" name="Shape 53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4" name="Shape 54"/>
          <p:cNvSpPr/>
          <p:nvPr>
            <p:ph type="title"/>
          </p:nvPr>
        </p:nvSpPr>
        <p:spPr>
          <a:xfrm>
            <a:off x="777240" y="4876800"/>
            <a:ext cx="7543801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8" name="Shape 58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" name="Shape 59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0" name="Shape 60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5" name="Shape 65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6" name="Shape 66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5328920" y="1774588"/>
            <a:ext cx="4572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8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838200" y="468086"/>
            <a:ext cx="4343400" cy="3864430"/>
          </a:xfrm>
          <a:prstGeom prst="rect">
            <a:avLst/>
          </a:prstGeom>
        </p:spPr>
        <p:txBody>
          <a:bodyPr anchor="ctr"/>
          <a:lstStyle>
            <a:lvl1pPr marL="274320" indent="-256031">
              <a:spcBef>
                <a:spcPts val="500"/>
              </a:spcBef>
              <a:buSzPct val="60000"/>
              <a:buFont typeface="Wingdings"/>
              <a:buChar char="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663355" indent="-279307">
              <a:spcBef>
                <a:spcPts val="500"/>
              </a:spcBef>
              <a:buSzPct val="60000"/>
              <a:buFont typeface="Wingdings"/>
              <a:buChar char="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1057046" indent="-307238">
              <a:spcBef>
                <a:spcPts val="500"/>
              </a:spcBef>
              <a:buSzPct val="60000"/>
              <a:buFont typeface="Wingdings"/>
              <a:buChar char="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456944" indent="-341376">
              <a:spcBef>
                <a:spcPts val="500"/>
              </a:spcBef>
              <a:buSzPct val="60000"/>
              <a:buFont typeface="Wingdings"/>
              <a:buChar char="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731264" indent="-341376">
              <a:spcBef>
                <a:spcPts val="500"/>
              </a:spcBef>
              <a:buSzPct val="60000"/>
              <a:buFont typeface="Wingdings"/>
              <a:buChar char=""/>
              <a:def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Second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Third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Fourth level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Fifth level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0" name="Shape 70"/>
          <p:cNvSpPr/>
          <p:nvPr>
            <p:ph type="title"/>
          </p:nvPr>
        </p:nvSpPr>
        <p:spPr>
          <a:xfrm>
            <a:off x="777240" y="4332515"/>
            <a:ext cx="7543801" cy="145868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504652">
                  <a:alpha val="36000"/>
                </a:srgbClr>
              </a:gs>
              <a:gs pos="100000">
                <a:srgbClr val="242852">
                  <a:alpha val="10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3" name="Shape 73"/>
          <p:cNvSpPr/>
          <p:nvPr/>
        </p:nvSpPr>
        <p:spPr>
          <a:xfrm rot="19724275">
            <a:off x="1373221" y="1038439"/>
            <a:ext cx="7240621" cy="57069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7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Shape 74"/>
          <p:cNvSpPr/>
          <p:nvPr/>
        </p:nvSpPr>
        <p:spPr>
          <a:xfrm rot="17656910">
            <a:off x="-274211" y="1165874"/>
            <a:ext cx="5538473" cy="4480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5" name="Shape 75"/>
          <p:cNvSpPr/>
          <p:nvPr/>
        </p:nvSpPr>
        <p:spPr>
          <a:xfrm rot="19724275">
            <a:off x="3277955" y="116853"/>
            <a:ext cx="6479363" cy="47547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C4BCC6">
                  <a:alpha val="8000"/>
                </a:srgbClr>
              </a:gs>
              <a:gs pos="58000">
                <a:srgbClr val="242852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2743200" y="3218730"/>
            <a:ext cx="5029200" cy="1189438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300"/>
              </a:spcBef>
              <a:buSzTx/>
              <a:buFontTx/>
              <a:buNone/>
              <a:defRPr sz="1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6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text styles</a:t>
            </a:r>
          </a:p>
        </p:txBody>
      </p:sp>
      <p:sp>
        <p:nvSpPr>
          <p:cNvPr id="77" name="Shape 77"/>
          <p:cNvSpPr/>
          <p:nvPr/>
        </p:nvSpPr>
        <p:spPr>
          <a:xfrm>
            <a:off x="2435351" y="3331464"/>
            <a:ext cx="457201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6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003366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777240" y="4408167"/>
            <a:ext cx="7543801" cy="138303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9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822960" y="5887211"/>
            <a:ext cx="2133601" cy="259589"/>
          </a:xfrm>
          <a:prstGeom prst="rect">
            <a:avLst/>
          </a:prstGeom>
        </p:spPr>
        <p:txBody>
          <a:bodyPr lIns="9144" tIns="9144" rIns="9144" bIns="9144" anchor="b"/>
          <a:lstStyle>
            <a:lvl1pPr algn="l">
              <a:defRPr sz="1600">
                <a:solidFill>
                  <a:srgbClr val="FFFFFF">
                    <a:alpha val="60000"/>
                  </a:srgbClr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algn="ctr">
        <a:defRPr sz="4400">
          <a:latin typeface="Calibri"/>
          <a:ea typeface="Calibri"/>
          <a:cs typeface="Calibri"/>
          <a:sym typeface="Calibri"/>
        </a:defRPr>
      </a:lvl6pPr>
      <a:lvl7pPr algn="ctr">
        <a:defRPr sz="4400">
          <a:latin typeface="Calibri"/>
          <a:ea typeface="Calibri"/>
          <a:cs typeface="Calibri"/>
          <a:sym typeface="Calibri"/>
        </a:defRPr>
      </a:lvl7pPr>
      <a:lvl8pPr algn="ctr">
        <a:defRPr sz="4400">
          <a:latin typeface="Calibri"/>
          <a:ea typeface="Calibri"/>
          <a:cs typeface="Calibri"/>
          <a:sym typeface="Calibri"/>
        </a:defRPr>
      </a:lvl8pPr>
      <a:lvl9pPr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Relationship Id="rId4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8.jpeg"/><Relationship Id="rId4" Type="http://schemas.openxmlformats.org/officeDocument/2006/relationships/image" Target="../media/image17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hyperlink" Target="mailto:kbmac@cybermesa.com" TargetMode="External"/><Relationship Id="rId5" Type="http://schemas.openxmlformats.org/officeDocument/2006/relationships/hyperlink" Target="mailto:tokaprod@gmail.com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 idx="4294967295"/>
          </p:nvPr>
        </p:nvSpPr>
        <p:spPr>
          <a:xfrm>
            <a:off x="0" y="304800"/>
            <a:ext cx="6477000" cy="1905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nprior"/>
                <a:ea typeface="Arnprior"/>
                <a:cs typeface="Arnprior"/>
                <a:sym typeface="Arnprio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Mothers</a:t>
            </a:r>
          </a:p>
        </p:txBody>
      </p:sp>
      <p:sp>
        <p:nvSpPr>
          <p:cNvPr id="149" name="Shape 149"/>
          <p:cNvSpPr/>
          <p:nvPr>
            <p:ph type="body" idx="4294967295"/>
          </p:nvPr>
        </p:nvSpPr>
        <p:spPr>
          <a:xfrm>
            <a:off x="3810000" y="2214563"/>
            <a:ext cx="5334000" cy="3881438"/>
          </a:xfrm>
          <a:prstGeom prst="rect">
            <a:avLst/>
          </a:prstGeom>
        </p:spPr>
        <p:txBody>
          <a:bodyPr anchor="ctr"/>
          <a:lstStyle/>
          <a:p>
            <a:pPr lvl="0" marL="587247" indent="-568959">
              <a:spcBef>
                <a:spcPts val="600"/>
              </a:spcBef>
              <a:buClr>
                <a:srgbClr val="FF0000"/>
              </a:buClr>
              <a:buSzPct val="60000"/>
              <a:buFont typeface="Wingdings"/>
              <a:buChar char="➢"/>
              <a:defRPr sz="1800"/>
            </a:pPr>
            <a:r>
              <a:rPr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rPr>
              <a:t>Mothers are……….</a:t>
            </a:r>
            <a:endParaRPr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 marL="274320" indent="-256031">
              <a:spcBef>
                <a:spcPts val="600"/>
              </a:spcBef>
              <a:buClr>
                <a:srgbClr val="FF0000"/>
              </a:buClr>
              <a:buSzPct val="60000"/>
              <a:buFont typeface="Wingdings"/>
              <a:buChar char="➢"/>
              <a:defRPr sz="1800"/>
            </a:pPr>
            <a:endParaRPr sz="4000">
              <a:solidFill>
                <a:srgbClr val="FF000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 marL="0" indent="18288"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4000">
                <a:solidFill>
                  <a:srgbClr val="FF000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rPr>
              <a:t>Add 3 adjectives 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Num" sz="quarter" idx="2"/>
          </p:nvPr>
        </p:nvSpPr>
        <p:spPr>
          <a:xfrm>
            <a:off x="6589711" y="6542086"/>
            <a:ext cx="2193927" cy="292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30">
                <a:solidFill>
                  <a:srgbClr val="800D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30">
                <a:solidFill>
                  <a:srgbClr val="800D00"/>
                </a:solidFill>
              </a:rPr>
            </a:fld>
          </a:p>
        </p:txBody>
      </p:sp>
      <p:sp>
        <p:nvSpPr>
          <p:cNvPr id="194" name="Shape 194"/>
          <p:cNvSpPr/>
          <p:nvPr>
            <p:ph type="title" idx="4294967295"/>
          </p:nvPr>
        </p:nvSpPr>
        <p:spPr>
          <a:xfrm>
            <a:off x="0" y="92075"/>
            <a:ext cx="6858000" cy="1279525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Stages - examples</a:t>
            </a:r>
          </a:p>
        </p:txBody>
      </p:sp>
      <p:sp>
        <p:nvSpPr>
          <p:cNvPr id="195" name="Shape 195"/>
          <p:cNvSpPr/>
          <p:nvPr>
            <p:ph type="body" idx="4294967295"/>
          </p:nvPr>
        </p:nvSpPr>
        <p:spPr>
          <a:xfrm>
            <a:off x="152400" y="3351077"/>
            <a:ext cx="8991600" cy="3506922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>
              <a:lnSpc>
                <a:spcPct val="90000"/>
              </a:lnSpc>
              <a:buSzTx/>
              <a:buFont typeface="Wingdings"/>
              <a:buNone/>
              <a:defRPr sz="1800"/>
            </a:pPr>
            <a:r>
              <a:rPr b="1" sz="3200" u="sng">
                <a:solidFill>
                  <a:srgbClr val="003366"/>
                </a:solidFill>
              </a:rPr>
              <a:t>1 to 2 years</a:t>
            </a:r>
            <a:r>
              <a:rPr sz="3200">
                <a:solidFill>
                  <a:srgbClr val="003366"/>
                </a:solidFill>
              </a:rPr>
              <a:t>;  Walking, pushing/pulling, Stacking, exploring (texture, space, language)</a:t>
            </a:r>
          </a:p>
          <a:p>
            <a:pPr lvl="0" marL="0" indent="0">
              <a:lnSpc>
                <a:spcPct val="90000"/>
              </a:lnSpc>
              <a:buSzTx/>
              <a:buFont typeface="Wingdings"/>
              <a:buNone/>
              <a:defRPr sz="1800"/>
            </a:pPr>
            <a:r>
              <a:t>   </a:t>
            </a:r>
            <a:r>
              <a:rPr i="1" sz="3200">
                <a:solidFill>
                  <a:srgbClr val="003366"/>
                </a:solidFill>
              </a:rPr>
              <a:t>Dad will - Encourage child to do for 			themselves, provide a variety of objects 	for play/exploration.</a:t>
            </a:r>
            <a:endParaRPr i="1" sz="3200">
              <a:solidFill>
                <a:srgbClr val="003366"/>
              </a:solidFill>
            </a:endParaRPr>
          </a:p>
          <a:p>
            <a:pPr lvl="0" marL="0" indent="0">
              <a:lnSpc>
                <a:spcPct val="90000"/>
              </a:lnSpc>
              <a:buSzTx/>
              <a:buFont typeface="Wingdings"/>
              <a:buNone/>
              <a:defRPr sz="1800"/>
            </a:pPr>
            <a:r>
              <a:rPr sz="3200">
                <a:solidFill>
                  <a:srgbClr val="003366"/>
                </a:solidFill>
              </a:rPr>
              <a:t>Pushing boundaries, demanding</a:t>
            </a:r>
          </a:p>
          <a:p>
            <a:pPr lvl="0" marL="0" indent="0">
              <a:lnSpc>
                <a:spcPct val="90000"/>
              </a:lnSpc>
              <a:buSzTx/>
              <a:buFont typeface="Wingdings"/>
              <a:buNone/>
              <a:defRPr sz="1800"/>
            </a:pPr>
            <a:r>
              <a:t>   </a:t>
            </a:r>
            <a:r>
              <a:rPr i="1" sz="3200">
                <a:solidFill>
                  <a:srgbClr val="003366"/>
                </a:solidFill>
              </a:rPr>
              <a:t>Dad will - explain “no”, allow more risk</a:t>
            </a:r>
          </a:p>
        </p:txBody>
      </p:sp>
      <p:pic>
        <p:nvPicPr>
          <p:cNvPr id="19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382" y="217248"/>
            <a:ext cx="2677618" cy="100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10.jpeg" descr="IMG_662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4400" y="1198172"/>
            <a:ext cx="2090103" cy="2131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11.jpeg" descr="IMG_495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04182" y="1198172"/>
            <a:ext cx="2362201" cy="21529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 idx="4294967295"/>
          </p:nvPr>
        </p:nvSpPr>
        <p:spPr>
          <a:xfrm>
            <a:off x="2438399" y="304800"/>
            <a:ext cx="6390184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Understanding Men</a:t>
            </a:r>
          </a:p>
        </p:txBody>
      </p:sp>
      <p:sp>
        <p:nvSpPr>
          <p:cNvPr id="201" name="Shape 201"/>
          <p:cNvSpPr/>
          <p:nvPr>
            <p:ph type="body" idx="4294967295"/>
          </p:nvPr>
        </p:nvSpPr>
        <p:spPr>
          <a:xfrm>
            <a:off x="76200" y="1295400"/>
            <a:ext cx="6705601" cy="5410200"/>
          </a:xfrm>
          <a:prstGeom prst="rect">
            <a:avLst/>
          </a:prstGeom>
        </p:spPr>
        <p:txBody>
          <a:bodyPr lIns="0" tIns="0" rIns="0" bIns="0"/>
          <a:lstStyle/>
          <a:p>
            <a:pPr lvl="0" marL="423411" indent="-423411" defTabSz="860266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Char char="⬥"/>
              <a:defRPr sz="1800"/>
            </a:pPr>
            <a:r>
              <a:rPr sz="2592">
                <a:solidFill>
                  <a:srgbClr val="003366"/>
                </a:solidFill>
              </a:rPr>
              <a:t>Men have often been trained and shown how </a:t>
            </a:r>
            <a:r>
              <a:rPr sz="2592" u="sng">
                <a:solidFill>
                  <a:srgbClr val="003366"/>
                </a:solidFill>
              </a:rPr>
              <a:t>not</a:t>
            </a:r>
            <a:r>
              <a:rPr sz="2592">
                <a:solidFill>
                  <a:srgbClr val="003366"/>
                </a:solidFill>
              </a:rPr>
              <a:t> to express emotion. </a:t>
            </a:r>
            <a:endParaRPr sz="1727"/>
          </a:p>
          <a:p>
            <a:pPr lvl="0" marL="423411" indent="-423411" defTabSz="860266">
              <a:lnSpc>
                <a:spcPct val="135000"/>
              </a:lnSpc>
              <a:spcBef>
                <a:spcPts val="500"/>
              </a:spcBef>
              <a:buClr>
                <a:srgbClr val="003366"/>
              </a:buClr>
              <a:buChar char="⬥"/>
              <a:defRPr sz="1800"/>
            </a:pPr>
            <a:r>
              <a:rPr sz="2592">
                <a:solidFill>
                  <a:srgbClr val="003366"/>
                </a:solidFill>
              </a:rPr>
              <a:t>The subtle emotions are not identified or named</a:t>
            </a:r>
            <a:endParaRPr sz="1727"/>
          </a:p>
          <a:p>
            <a:pPr lvl="0" marL="423411" indent="-423411" defTabSz="860266">
              <a:lnSpc>
                <a:spcPct val="135000"/>
              </a:lnSpc>
              <a:spcBef>
                <a:spcPts val="500"/>
              </a:spcBef>
              <a:buClr>
                <a:srgbClr val="003366"/>
              </a:buClr>
              <a:buChar char="⬥"/>
              <a:defRPr sz="1800"/>
            </a:pPr>
            <a:r>
              <a:rPr sz="2592">
                <a:solidFill>
                  <a:srgbClr val="003366"/>
                </a:solidFill>
              </a:rPr>
              <a:t>The one that is allowed and shown is ANGER</a:t>
            </a:r>
            <a:endParaRPr sz="1727"/>
          </a:p>
          <a:p>
            <a:pPr lvl="1" marL="833384" indent="-403250" defTabSz="860266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592">
                <a:solidFill>
                  <a:srgbClr val="003366"/>
                </a:solidFill>
              </a:rPr>
              <a:t>Men can be overwhelmed trying to be successful in work, relationships, and as parents</a:t>
            </a:r>
            <a:endParaRPr sz="1727"/>
          </a:p>
          <a:p>
            <a:pPr lvl="1" marL="833384" indent="-403250" defTabSz="860266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592">
                <a:solidFill>
                  <a:srgbClr val="003366"/>
                </a:solidFill>
              </a:rPr>
              <a:t>Little opportunity for men to express their pressures (or even aware of it)</a:t>
            </a:r>
            <a:endParaRPr sz="1727"/>
          </a:p>
          <a:p>
            <a:pPr lvl="1" marL="833384" indent="-403250" defTabSz="860266">
              <a:lnSpc>
                <a:spcPct val="90000"/>
              </a:lnSpc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592">
                <a:solidFill>
                  <a:srgbClr val="003366"/>
                </a:solidFill>
              </a:rPr>
              <a:t>Men are action and solution oriented</a:t>
            </a:r>
          </a:p>
        </p:txBody>
      </p:sp>
      <p:pic>
        <p:nvPicPr>
          <p:cNvPr id="20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152400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12.jpeg" descr="C:\Documents and Settings\Barry\My Documents\Documents\Personel\image005.jpg"/>
          <p:cNvPicPr/>
          <p:nvPr/>
        </p:nvPicPr>
        <p:blipFill>
          <a:blip r:embed="rId3">
            <a:extLst/>
          </a:blip>
          <a:srcRect l="0" t="1" r="2489" b="24306"/>
          <a:stretch>
            <a:fillRect/>
          </a:stretch>
        </p:blipFill>
        <p:spPr>
          <a:xfrm>
            <a:off x="6458314" y="4800600"/>
            <a:ext cx="2571431" cy="198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type="sldNum" sz="quarter" idx="2"/>
          </p:nvPr>
        </p:nvSpPr>
        <p:spPr>
          <a:xfrm>
            <a:off x="6464299" y="6526211"/>
            <a:ext cx="1906590" cy="292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30">
                <a:solidFill>
                  <a:srgbClr val="800D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30">
                <a:solidFill>
                  <a:srgbClr val="800D00"/>
                </a:solidFill>
              </a:rPr>
            </a:fld>
          </a:p>
        </p:txBody>
      </p:sp>
      <p:sp>
        <p:nvSpPr>
          <p:cNvPr id="206" name="Shape 206"/>
          <p:cNvSpPr/>
          <p:nvPr>
            <p:ph type="title" idx="4294967295"/>
          </p:nvPr>
        </p:nvSpPr>
        <p:spPr>
          <a:xfrm>
            <a:off x="2362200" y="228600"/>
            <a:ext cx="6781800" cy="1508125"/>
          </a:xfrm>
          <a:prstGeom prst="rect">
            <a:avLst/>
          </a:prstGeom>
        </p:spPr>
        <p:txBody>
          <a:bodyPr lIns="0" tIns="0" rIns="0" bIns="0"/>
          <a:lstStyle>
            <a:lvl1pPr>
              <a:defRPr b="1" sz="39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900">
                <a:solidFill>
                  <a:srgbClr val="003366"/>
                </a:solidFill>
              </a:rPr>
              <a:t>What To Do To Encourage Male Involvement</a:t>
            </a:r>
          </a:p>
        </p:txBody>
      </p:sp>
      <p:sp>
        <p:nvSpPr>
          <p:cNvPr id="207" name="Shape 207"/>
          <p:cNvSpPr/>
          <p:nvPr>
            <p:ph type="body" idx="4294967295"/>
          </p:nvPr>
        </p:nvSpPr>
        <p:spPr>
          <a:xfrm>
            <a:off x="3276599" y="1904999"/>
            <a:ext cx="5900058" cy="4741864"/>
          </a:xfrm>
          <a:prstGeom prst="rect">
            <a:avLst/>
          </a:prstGeom>
        </p:spPr>
        <p:txBody>
          <a:bodyPr lIns="0" tIns="0" rIns="0" bIns="0"/>
          <a:lstStyle/>
          <a:p>
            <a:pPr lvl="0" marL="609600" indent="-609600">
              <a:lnSpc>
                <a:spcPct val="120000"/>
              </a:lnSpc>
              <a:buClr>
                <a:srgbClr val="003366"/>
              </a:buClr>
              <a:buChar char="⬥"/>
              <a:defRPr sz="1800"/>
            </a:pPr>
            <a:r>
              <a:rPr b="1" sz="3200">
                <a:solidFill>
                  <a:srgbClr val="003366"/>
                </a:solidFill>
              </a:rPr>
              <a:t>Acknowledgment</a:t>
            </a:r>
          </a:p>
          <a:p>
            <a:pPr lvl="0" marL="609600" indent="-609600">
              <a:lnSpc>
                <a:spcPct val="120000"/>
              </a:lnSpc>
              <a:buClr>
                <a:srgbClr val="003366"/>
              </a:buClr>
              <a:buChar char="⬥"/>
              <a:defRPr sz="1800"/>
            </a:pPr>
            <a:r>
              <a:rPr b="1" sz="3200">
                <a:solidFill>
                  <a:srgbClr val="003366"/>
                </a:solidFill>
              </a:rPr>
              <a:t>Recognize and structure his contributions in “Action” or as problems to be solved</a:t>
            </a:r>
          </a:p>
          <a:p>
            <a:pPr lvl="0" marL="609600" indent="-609600">
              <a:lnSpc>
                <a:spcPct val="120000"/>
              </a:lnSpc>
              <a:buClr>
                <a:srgbClr val="003366"/>
              </a:buClr>
              <a:buChar char="⬥"/>
              <a:defRPr sz="1800"/>
            </a:pPr>
            <a:r>
              <a:rPr b="1" sz="3200">
                <a:solidFill>
                  <a:srgbClr val="003366"/>
                </a:solidFill>
              </a:rPr>
              <a:t>Provide “Safety” (encouragement)</a:t>
            </a:r>
          </a:p>
          <a:p>
            <a:pPr lvl="0" marL="609600" indent="-609600">
              <a:lnSpc>
                <a:spcPct val="120000"/>
              </a:lnSpc>
              <a:buClr>
                <a:srgbClr val="003366"/>
              </a:buClr>
              <a:buChar char="⬥"/>
              <a:defRPr sz="1800"/>
            </a:pPr>
            <a:r>
              <a:rPr b="1" sz="3200">
                <a:solidFill>
                  <a:srgbClr val="003366"/>
                </a:solidFill>
              </a:rPr>
              <a:t>Appreciation</a:t>
            </a:r>
          </a:p>
        </p:txBody>
      </p:sp>
      <p:pic>
        <p:nvPicPr>
          <p:cNvPr id="208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" y="76200"/>
            <a:ext cx="2677619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3.jpeg" descr="IMG_100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1752600"/>
            <a:ext cx="2552745" cy="2302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999" y="4267200"/>
            <a:ext cx="2552745" cy="2438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 idx="4294967295"/>
          </p:nvPr>
        </p:nvSpPr>
        <p:spPr>
          <a:xfrm>
            <a:off x="228600" y="217248"/>
            <a:ext cx="5715001" cy="1535353"/>
          </a:xfrm>
          <a:prstGeom prst="rect">
            <a:avLst/>
          </a:prstGeom>
        </p:spPr>
        <p:txBody>
          <a:bodyPr lIns="0" tIns="0" rIns="0" bIns="0"/>
          <a:lstStyle/>
          <a:p>
            <a:pPr lvl="0" defTabSz="813816">
              <a:defRPr sz="1800"/>
            </a:pPr>
            <a:r>
              <a:rPr b="1" sz="39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rPr>
              <a:t>Acknowledging</a:t>
            </a:r>
            <a:r>
              <a:rPr sz="3900">
                <a:solidFill>
                  <a:srgbClr val="003366"/>
                </a:solidFill>
              </a:rPr>
              <a:t> </a:t>
            </a:r>
            <a:r>
              <a:rPr b="1" sz="39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rPr>
              <a:t>Men</a:t>
            </a:r>
            <a:r>
              <a:rPr sz="3900">
                <a:solidFill>
                  <a:srgbClr val="003366"/>
                </a:solidFill>
              </a:rPr>
              <a:t> </a:t>
            </a:r>
          </a:p>
          <a:p>
            <a:pPr lvl="0" defTabSz="813816">
              <a:defRPr sz="1800"/>
            </a:pPr>
            <a:r>
              <a:rPr sz="3900">
                <a:solidFill>
                  <a:srgbClr val="003366"/>
                </a:solidFill>
              </a:rPr>
              <a:t>(</a:t>
            </a:r>
            <a:r>
              <a:rPr i="1" sz="3900">
                <a:solidFill>
                  <a:srgbClr val="003366"/>
                </a:solidFill>
              </a:rPr>
              <a:t>a primer</a:t>
            </a:r>
            <a:r>
              <a:rPr sz="3900">
                <a:solidFill>
                  <a:srgbClr val="003366"/>
                </a:solidFill>
              </a:rPr>
              <a:t>)</a:t>
            </a:r>
          </a:p>
        </p:txBody>
      </p:sp>
      <p:sp>
        <p:nvSpPr>
          <p:cNvPr id="213" name="Shape 213"/>
          <p:cNvSpPr/>
          <p:nvPr>
            <p:ph type="body" idx="4294967295"/>
          </p:nvPr>
        </p:nvSpPr>
        <p:spPr>
          <a:xfrm>
            <a:off x="260151" y="2438300"/>
            <a:ext cx="5073848" cy="4191100"/>
          </a:xfrm>
          <a:prstGeom prst="rect">
            <a:avLst/>
          </a:prstGeom>
        </p:spPr>
        <p:txBody>
          <a:bodyPr lIns="0" tIns="0" rIns="0" bIns="0"/>
          <a:lstStyle/>
          <a:p>
            <a:pPr lvl="0" marL="603504" indent="-603504" defTabSz="905255">
              <a:buClr>
                <a:srgbClr val="003366"/>
              </a:buClr>
              <a:buChar char="⬥"/>
              <a:defRPr sz="1800"/>
            </a:pPr>
            <a:r>
              <a:rPr sz="3168">
                <a:solidFill>
                  <a:srgbClr val="003366"/>
                </a:solidFill>
              </a:rPr>
              <a:t>I messages </a:t>
            </a:r>
            <a:endParaRPr sz="1782"/>
          </a:p>
          <a:p>
            <a:pPr lvl="1" marL="892683" indent="-440055" defTabSz="905255"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772">
                <a:solidFill>
                  <a:srgbClr val="003366"/>
                </a:solidFill>
              </a:rPr>
              <a:t>I appreciate when………….(describe behavior)</a:t>
            </a:r>
            <a:endParaRPr sz="1782"/>
          </a:p>
          <a:p>
            <a:pPr lvl="1" marL="892683" indent="-440055" defTabSz="905255"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772">
                <a:solidFill>
                  <a:srgbClr val="003366"/>
                </a:solidFill>
              </a:rPr>
              <a:t>Because I feel ……………..(feeling word)</a:t>
            </a:r>
            <a:endParaRPr sz="1782"/>
          </a:p>
          <a:p>
            <a:pPr lvl="1" marL="892683" indent="-440055" defTabSz="905255"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772">
                <a:solidFill>
                  <a:srgbClr val="003366"/>
                </a:solidFill>
              </a:rPr>
              <a:t>And that makes me ………..(effect on you)</a:t>
            </a:r>
            <a:endParaRPr sz="1782"/>
          </a:p>
          <a:p>
            <a:pPr lvl="1" marL="0" indent="226313" defTabSz="905255">
              <a:spcBef>
                <a:spcPts val="500"/>
              </a:spcBef>
              <a:buSzTx/>
              <a:buFont typeface="Wingdings"/>
              <a:buNone/>
              <a:defRPr sz="1800"/>
            </a:pPr>
            <a:endParaRPr i="1" sz="2772">
              <a:solidFill>
                <a:srgbClr val="003366"/>
              </a:solidFill>
            </a:endParaRPr>
          </a:p>
        </p:txBody>
      </p:sp>
      <p:pic>
        <p:nvPicPr>
          <p:cNvPr id="21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382" y="217248"/>
            <a:ext cx="2677618" cy="100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15.jpeg" descr="IMG_106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2133600"/>
            <a:ext cx="3559746" cy="3500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 idx="4294967295"/>
          </p:nvPr>
        </p:nvSpPr>
        <p:spPr>
          <a:xfrm>
            <a:off x="2438400" y="228600"/>
            <a:ext cx="6705600" cy="1676400"/>
          </a:xfrm>
          <a:prstGeom prst="rect">
            <a:avLst/>
          </a:prstGeom>
        </p:spPr>
        <p:txBody>
          <a:bodyPr lIns="0" tIns="0" rIns="0" bIns="0"/>
          <a:lstStyle>
            <a:lvl1pPr defTabSz="795527">
              <a:defRPr b="1" sz="34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003366"/>
                </a:solidFill>
              </a:rPr>
              <a:t>What To Do To Guide Young Fathers Toward Improved Interactions</a:t>
            </a:r>
          </a:p>
        </p:txBody>
      </p:sp>
      <p:sp>
        <p:nvSpPr>
          <p:cNvPr id="218" name="Shape 218"/>
          <p:cNvSpPr/>
          <p:nvPr>
            <p:ph type="body" idx="4294967295"/>
          </p:nvPr>
        </p:nvSpPr>
        <p:spPr>
          <a:xfrm>
            <a:off x="152401" y="1752600"/>
            <a:ext cx="8991601" cy="4343400"/>
          </a:xfrm>
          <a:prstGeom prst="rect">
            <a:avLst/>
          </a:prstGeom>
        </p:spPr>
        <p:txBody>
          <a:bodyPr lIns="0" tIns="0" rIns="0" bIns="0"/>
          <a:lstStyle/>
          <a:p>
            <a:pPr lvl="1" marL="0" indent="192023" defTabSz="768094">
              <a:spcBef>
                <a:spcPts val="500"/>
              </a:spcBef>
              <a:buSzTx/>
              <a:buFont typeface="Wingdings"/>
              <a:buNone/>
              <a:defRPr sz="1800"/>
            </a:pPr>
            <a:r>
              <a:rPr sz="2500">
                <a:solidFill>
                  <a:srgbClr val="003366"/>
                </a:solidFill>
              </a:rPr>
              <a:t>Action Oriented Steps…</a:t>
            </a:r>
          </a:p>
          <a:p>
            <a:pPr lvl="1" marL="0" indent="192023" defTabSz="768094">
              <a:spcBef>
                <a:spcPts val="500"/>
              </a:spcBef>
              <a:buSzTx/>
              <a:buFont typeface="Wingdings"/>
              <a:buNone/>
              <a:defRPr sz="1800"/>
            </a:pPr>
            <a:r>
              <a:rPr b="1" sz="2500">
                <a:solidFill>
                  <a:srgbClr val="003366"/>
                </a:solidFill>
              </a:rPr>
              <a:t>Recognize/Structure his role/contribution</a:t>
            </a:r>
            <a:r>
              <a:rPr sz="2500">
                <a:solidFill>
                  <a:srgbClr val="003366"/>
                </a:solidFill>
              </a:rPr>
              <a:t> (because men like to solve problems)</a:t>
            </a:r>
          </a:p>
          <a:p>
            <a:pPr lvl="1" marL="690751" indent="-306703" defTabSz="768094"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300">
                <a:solidFill>
                  <a:srgbClr val="003366"/>
                </a:solidFill>
              </a:rPr>
              <a:t>Give him an action or job to do</a:t>
            </a:r>
          </a:p>
          <a:p>
            <a:pPr lvl="1" marL="690751" indent="-306703" defTabSz="768094"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300">
                <a:solidFill>
                  <a:srgbClr val="003366"/>
                </a:solidFill>
              </a:rPr>
              <a:t>Ask for his ideas and suggested solutions</a:t>
            </a:r>
          </a:p>
          <a:p>
            <a:pPr lvl="1" marL="690751" indent="-306703" defTabSz="768094"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r>
              <a:rPr sz="2300">
                <a:solidFill>
                  <a:srgbClr val="003366"/>
                </a:solidFill>
              </a:rPr>
              <a:t>Encourage their solutions</a:t>
            </a:r>
          </a:p>
          <a:p>
            <a:pPr lvl="1" marL="624077" indent="-240029" defTabSz="768094">
              <a:spcBef>
                <a:spcPts val="500"/>
              </a:spcBef>
              <a:buClr>
                <a:srgbClr val="003366"/>
              </a:buClr>
              <a:buChar char="■"/>
              <a:defRPr sz="1800"/>
            </a:pPr>
            <a:endParaRPr sz="2300">
              <a:solidFill>
                <a:srgbClr val="003366"/>
              </a:solidFill>
            </a:endParaRPr>
          </a:p>
          <a:p>
            <a:pPr lvl="1" marL="0" indent="192023" defTabSz="768094">
              <a:spcBef>
                <a:spcPts val="500"/>
              </a:spcBef>
              <a:buSzTx/>
              <a:buFont typeface="Wingdings"/>
              <a:buNone/>
              <a:defRPr sz="1800"/>
            </a:pPr>
            <a:r>
              <a:rPr i="1" sz="2300">
                <a:solidFill>
                  <a:srgbClr val="003366"/>
                </a:solidFill>
              </a:rPr>
              <a:t>expand, specific references to father behaviors…</a:t>
            </a:r>
          </a:p>
        </p:txBody>
      </p:sp>
      <p:pic>
        <p:nvPicPr>
          <p:cNvPr id="21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16.jpeg" descr="IMG_145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91000" y="4114800"/>
            <a:ext cx="4724399" cy="2549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Num" sz="quarter" idx="2"/>
          </p:nvPr>
        </p:nvSpPr>
        <p:spPr>
          <a:xfrm>
            <a:off x="6589711" y="6542086"/>
            <a:ext cx="2193927" cy="292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30">
                <a:solidFill>
                  <a:srgbClr val="800D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30">
                <a:solidFill>
                  <a:srgbClr val="800D00"/>
                </a:solidFill>
              </a:rPr>
            </a:fld>
          </a:p>
        </p:txBody>
      </p:sp>
      <p:sp>
        <p:nvSpPr>
          <p:cNvPr id="223" name="Shape 223"/>
          <p:cNvSpPr/>
          <p:nvPr>
            <p:ph type="title" idx="4294967295"/>
          </p:nvPr>
        </p:nvSpPr>
        <p:spPr>
          <a:xfrm>
            <a:off x="2677617" y="228600"/>
            <a:ext cx="5551983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Provide Safety</a:t>
            </a:r>
          </a:p>
        </p:txBody>
      </p:sp>
      <p:sp>
        <p:nvSpPr>
          <p:cNvPr id="224" name="Shape 224"/>
          <p:cNvSpPr/>
          <p:nvPr>
            <p:ph type="body" idx="4294967295"/>
          </p:nvPr>
        </p:nvSpPr>
        <p:spPr>
          <a:xfrm>
            <a:off x="3113313" y="1393370"/>
            <a:ext cx="5802088" cy="1905001"/>
          </a:xfrm>
          <a:prstGeom prst="rect">
            <a:avLst/>
          </a:prstGeom>
        </p:spPr>
        <p:txBody>
          <a:bodyPr lIns="0" tIns="0" rIns="0" bIns="0"/>
          <a:lstStyle>
            <a:lvl1pPr marL="609600" indent="-609600">
              <a:buClr>
                <a:srgbClr val="003366"/>
              </a:buClr>
              <a:defRPr>
                <a:solidFill>
                  <a:srgbClr val="00336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66"/>
                </a:solidFill>
              </a:rPr>
              <a:t>Give him a confidential place to express his concerns and frustrations</a:t>
            </a:r>
          </a:p>
        </p:txBody>
      </p:sp>
      <p:pic>
        <p:nvPicPr>
          <p:cNvPr id="225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17.jpeg" descr="IMG_6346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371600"/>
            <a:ext cx="2565400" cy="1889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18.jpeg" descr="IMG_4836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10400" y="3352800"/>
            <a:ext cx="1676400" cy="188988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457199" y="3512910"/>
            <a:ext cx="6367877" cy="1856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609600" indent="-609600">
              <a:buSzPct val="100000"/>
              <a:buFont typeface="Arial"/>
              <a:buChar char="•"/>
              <a:defRPr sz="3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66"/>
                </a:solidFill>
              </a:rPr>
              <a:t>Offer fathers group for peer support and a sense of community</a:t>
            </a:r>
            <a:endParaRPr sz="2400">
              <a:solidFill>
                <a:srgbClr val="003366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2794000" y="5288339"/>
            <a:ext cx="6350000" cy="197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57200" indent="-457200">
              <a:buSzPct val="100000"/>
              <a:buFont typeface="Arial"/>
              <a:buChar char="•"/>
              <a:defRPr sz="32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66"/>
                </a:solidFill>
              </a:rPr>
              <a:t>Carefully guard against criticisms that undermines male/father tendencies </a:t>
            </a:r>
            <a:endParaRPr sz="2400">
              <a:solidFill>
                <a:srgbClr val="003366"/>
              </a:solidFill>
            </a:endParaRPr>
          </a:p>
        </p:txBody>
      </p:sp>
      <p:pic>
        <p:nvPicPr>
          <p:cNvPr id="230" name="image19.jpeg" descr="IMG_416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6699" y="4970295"/>
            <a:ext cx="1170946" cy="1856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 idx="4294967295"/>
          </p:nvPr>
        </p:nvSpPr>
        <p:spPr>
          <a:xfrm>
            <a:off x="2438400" y="97971"/>
            <a:ext cx="6324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What can work</a:t>
            </a:r>
          </a:p>
        </p:txBody>
      </p:sp>
      <p:sp>
        <p:nvSpPr>
          <p:cNvPr id="233" name="Shape 233"/>
          <p:cNvSpPr/>
          <p:nvPr>
            <p:ph type="body" idx="4294967295"/>
          </p:nvPr>
        </p:nvSpPr>
        <p:spPr>
          <a:xfrm>
            <a:off x="203199" y="2082800"/>
            <a:ext cx="5410201" cy="4876800"/>
          </a:xfrm>
          <a:prstGeom prst="rect">
            <a:avLst/>
          </a:prstGeom>
        </p:spPr>
        <p:txBody>
          <a:bodyPr lIns="0" tIns="0" rIns="0" bIns="0"/>
          <a:lstStyle/>
          <a:p>
            <a:pPr lvl="0" marL="609600" indent="-609600">
              <a:buClr>
                <a:srgbClr val="003366"/>
              </a:buClr>
              <a:buChar char="⬥"/>
              <a:defRPr sz="1800"/>
            </a:pPr>
            <a:r>
              <a:rPr sz="3200">
                <a:solidFill>
                  <a:srgbClr val="003366"/>
                </a:solidFill>
              </a:rPr>
              <a:t>Expect involvement, program staff act in a manner that communicates the expectation. </a:t>
            </a:r>
          </a:p>
          <a:p>
            <a:pPr lvl="0" marL="609600" indent="-609600">
              <a:buClr>
                <a:srgbClr val="003366"/>
              </a:buClr>
              <a:buChar char="⬥"/>
              <a:defRPr sz="1800"/>
            </a:pPr>
            <a:r>
              <a:rPr sz="3200">
                <a:solidFill>
                  <a:srgbClr val="003366"/>
                </a:solidFill>
              </a:rPr>
              <a:t>Plan for it</a:t>
            </a:r>
          </a:p>
          <a:p>
            <a:pPr lvl="0" marL="609600" indent="-609600">
              <a:buClr>
                <a:srgbClr val="003366"/>
              </a:buClr>
              <a:buChar char="⬥"/>
              <a:defRPr sz="1800"/>
            </a:pPr>
            <a:r>
              <a:rPr sz="3200">
                <a:solidFill>
                  <a:srgbClr val="003366"/>
                </a:solidFill>
              </a:rPr>
              <a:t>Plan visits so it can happen</a:t>
            </a:r>
          </a:p>
          <a:p>
            <a:pPr lvl="0" marL="609600" indent="-609600">
              <a:buClr>
                <a:srgbClr val="003366"/>
              </a:buClr>
              <a:buChar char="⬥"/>
              <a:defRPr sz="1800"/>
            </a:pPr>
            <a:r>
              <a:rPr sz="3200">
                <a:solidFill>
                  <a:srgbClr val="003366"/>
                </a:solidFill>
              </a:rPr>
              <a:t>Don</a:t>
            </a:r>
            <a:r>
              <a:rPr sz="32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200">
                <a:solidFill>
                  <a:srgbClr val="003366"/>
                </a:solidFill>
              </a:rPr>
              <a:t>t accept anything less </a:t>
            </a:r>
          </a:p>
        </p:txBody>
      </p:sp>
      <p:pic>
        <p:nvPicPr>
          <p:cNvPr id="234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76200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20.jpeg" descr="IMG_2225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7600" y="1155700"/>
            <a:ext cx="3810000" cy="3975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 idx="4294967295"/>
          </p:nvPr>
        </p:nvSpPr>
        <p:spPr>
          <a:xfrm>
            <a:off x="2362199" y="304800"/>
            <a:ext cx="6640288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What can work</a:t>
            </a:r>
          </a:p>
        </p:txBody>
      </p:sp>
      <p:sp>
        <p:nvSpPr>
          <p:cNvPr id="238" name="Shape 238"/>
          <p:cNvSpPr/>
          <p:nvPr>
            <p:ph type="body" idx="4294967295"/>
          </p:nvPr>
        </p:nvSpPr>
        <p:spPr>
          <a:xfrm>
            <a:off x="3657600" y="1981198"/>
            <a:ext cx="5334000" cy="4686303"/>
          </a:xfrm>
          <a:prstGeom prst="rect">
            <a:avLst/>
          </a:prstGeom>
        </p:spPr>
        <p:txBody>
          <a:bodyPr lIns="0" tIns="0" rIns="0" bIns="0"/>
          <a:lstStyle/>
          <a:p>
            <a:pPr lvl="0" marL="609600" indent="-609600">
              <a:buClr>
                <a:srgbClr val="003366"/>
              </a:buClr>
              <a:buChar char="⬥"/>
              <a:defRPr sz="1800"/>
            </a:pPr>
            <a:r>
              <a:rPr sz="3200">
                <a:solidFill>
                  <a:srgbClr val="003366"/>
                </a:solidFill>
              </a:rPr>
              <a:t>View males as essential, not a risk factor</a:t>
            </a:r>
          </a:p>
          <a:p>
            <a:pPr lvl="0" marL="609600" indent="-609600">
              <a:buClr>
                <a:srgbClr val="003366"/>
              </a:buClr>
              <a:buChar char="⬥"/>
              <a:defRPr sz="1800"/>
            </a:pPr>
            <a:r>
              <a:rPr sz="3200">
                <a:solidFill>
                  <a:srgbClr val="003366"/>
                </a:solidFill>
              </a:rPr>
              <a:t>Invite men in, that</a:t>
            </a:r>
            <a:r>
              <a:rPr sz="32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sz="3200">
                <a:solidFill>
                  <a:srgbClr val="003366"/>
                </a:solidFill>
              </a:rPr>
              <a:t>s maybe all they are waiting for</a:t>
            </a:r>
          </a:p>
          <a:p>
            <a:pPr lvl="0" marL="609600" indent="-609600">
              <a:buClr>
                <a:srgbClr val="003366"/>
              </a:buClr>
              <a:buChar char="⬥"/>
              <a:defRPr sz="1800"/>
            </a:pPr>
            <a:r>
              <a:rPr sz="3200">
                <a:solidFill>
                  <a:srgbClr val="003366"/>
                </a:solidFill>
              </a:rPr>
              <a:t>Understand fathers motivation:provider and protector</a:t>
            </a:r>
          </a:p>
        </p:txBody>
      </p:sp>
      <p:pic>
        <p:nvPicPr>
          <p:cNvPr id="23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4592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21.jpeg" descr="IMG_091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209800"/>
            <a:ext cx="2885727" cy="3472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Num" sz="quarter" idx="2"/>
          </p:nvPr>
        </p:nvSpPr>
        <p:spPr>
          <a:xfrm>
            <a:off x="6589711" y="6542086"/>
            <a:ext cx="2193927" cy="292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30">
                <a:solidFill>
                  <a:srgbClr val="800D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30">
                <a:solidFill>
                  <a:srgbClr val="800D00"/>
                </a:solidFill>
              </a:rPr>
            </a:fld>
          </a:p>
        </p:txBody>
      </p:sp>
      <p:sp>
        <p:nvSpPr>
          <p:cNvPr id="243" name="Shape 243"/>
          <p:cNvSpPr/>
          <p:nvPr>
            <p:ph type="title" idx="4294967295"/>
          </p:nvPr>
        </p:nvSpPr>
        <p:spPr>
          <a:xfrm>
            <a:off x="76200" y="0"/>
            <a:ext cx="3657600" cy="1508125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Touchstones</a:t>
            </a:r>
          </a:p>
        </p:txBody>
      </p:sp>
      <p:sp>
        <p:nvSpPr>
          <p:cNvPr id="244" name="Shape 244"/>
          <p:cNvSpPr/>
          <p:nvPr>
            <p:ph type="body" idx="4294967295"/>
          </p:nvPr>
        </p:nvSpPr>
        <p:spPr>
          <a:xfrm>
            <a:off x="457200" y="1447800"/>
            <a:ext cx="5791200" cy="5127625"/>
          </a:xfrm>
          <a:prstGeom prst="rect">
            <a:avLst/>
          </a:prstGeom>
        </p:spPr>
        <p:txBody>
          <a:bodyPr lIns="0" tIns="0" rIns="0" bIns="0"/>
          <a:lstStyle/>
          <a:p>
            <a:pPr lvl="0" marL="579119" indent="-579119" defTabSz="868680">
              <a:buClr>
                <a:srgbClr val="003366"/>
              </a:buClr>
              <a:defRPr sz="1800"/>
            </a:pPr>
            <a:r>
              <a:rPr sz="3040">
                <a:solidFill>
                  <a:srgbClr val="003366"/>
                </a:solidFill>
              </a:rPr>
              <a:t>Pregnancy</a:t>
            </a:r>
            <a:endParaRPr sz="1710"/>
          </a:p>
          <a:p>
            <a:pPr lvl="0" marL="579119" indent="-579119" defTabSz="868680">
              <a:buClr>
                <a:srgbClr val="003366"/>
              </a:buClr>
              <a:defRPr sz="1800"/>
            </a:pPr>
            <a:r>
              <a:rPr sz="3040">
                <a:solidFill>
                  <a:srgbClr val="003366"/>
                </a:solidFill>
              </a:rPr>
              <a:t>Birth  </a:t>
            </a:r>
            <a:endParaRPr sz="1710"/>
          </a:p>
          <a:p>
            <a:pPr lvl="0" marL="579119" indent="-579119" defTabSz="868680">
              <a:buClr>
                <a:srgbClr val="003366"/>
              </a:buClr>
              <a:defRPr sz="1800"/>
            </a:pPr>
            <a:r>
              <a:rPr sz="3040">
                <a:solidFill>
                  <a:srgbClr val="003366"/>
                </a:solidFill>
              </a:rPr>
              <a:t>Illness</a:t>
            </a:r>
            <a:endParaRPr sz="1710"/>
          </a:p>
          <a:p>
            <a:pPr lvl="0" marL="579119" indent="-579119" defTabSz="868680">
              <a:buClr>
                <a:srgbClr val="003366"/>
              </a:buClr>
              <a:defRPr sz="1800"/>
            </a:pPr>
            <a:r>
              <a:rPr sz="3040">
                <a:solidFill>
                  <a:srgbClr val="003366"/>
                </a:solidFill>
              </a:rPr>
              <a:t>Child - starting school/loss of child care</a:t>
            </a:r>
            <a:endParaRPr sz="1710"/>
          </a:p>
          <a:p>
            <a:pPr lvl="0" marL="579119" indent="-579119" defTabSz="868680">
              <a:buClr>
                <a:srgbClr val="003366"/>
              </a:buClr>
              <a:defRPr sz="1800"/>
            </a:pPr>
            <a:r>
              <a:rPr sz="3040">
                <a:solidFill>
                  <a:srgbClr val="003366"/>
                </a:solidFill>
              </a:rPr>
              <a:t>Developmental Milestones (weening, walking, talking, adolescence…)</a:t>
            </a:r>
            <a:endParaRPr sz="1710"/>
          </a:p>
          <a:p>
            <a:pPr lvl="0" marL="579119" indent="-579119" defTabSz="868680">
              <a:buClr>
                <a:srgbClr val="003366"/>
              </a:buClr>
              <a:defRPr sz="1800"/>
            </a:pPr>
            <a:r>
              <a:rPr sz="3040">
                <a:solidFill>
                  <a:srgbClr val="003366"/>
                </a:solidFill>
              </a:rPr>
              <a:t>Father - job loss/going to school</a:t>
            </a:r>
          </a:p>
        </p:txBody>
      </p:sp>
      <p:pic>
        <p:nvPicPr>
          <p:cNvPr id="245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382" y="217248"/>
            <a:ext cx="2677618" cy="100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22.jpeg" descr="IMG_0514.JPG"/>
          <p:cNvPicPr/>
          <p:nvPr/>
        </p:nvPicPr>
        <p:blipFill>
          <a:blip r:embed="rId3">
            <a:extLst/>
          </a:blip>
          <a:srcRect l="11624" t="11373" r="9304" b="10502"/>
          <a:stretch>
            <a:fillRect/>
          </a:stretch>
        </p:blipFill>
        <p:spPr>
          <a:xfrm>
            <a:off x="2743199" y="1241714"/>
            <a:ext cx="2880362" cy="1981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21.jpeg" descr="IMG_0914.jpg"/>
          <p:cNvPicPr/>
          <p:nvPr/>
        </p:nvPicPr>
        <p:blipFill>
          <a:blip r:embed="rId4">
            <a:extLst/>
          </a:blip>
          <a:srcRect l="42539" t="1414" r="7463" b="17734"/>
          <a:stretch>
            <a:fillRect/>
          </a:stretch>
        </p:blipFill>
        <p:spPr>
          <a:xfrm>
            <a:off x="6455495" y="1676399"/>
            <a:ext cx="2103121" cy="34747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sz="1400">
                <a:solidFill>
                  <a:srgbClr val="800D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400">
                <a:solidFill>
                  <a:srgbClr val="800D00"/>
                </a:solidFill>
              </a:rPr>
            </a:fld>
          </a:p>
        </p:txBody>
      </p:sp>
      <p:sp>
        <p:nvSpPr>
          <p:cNvPr id="250" name="Shape 250"/>
          <p:cNvSpPr/>
          <p:nvPr>
            <p:ph type="title" idx="4294967295"/>
          </p:nvPr>
        </p:nvSpPr>
        <p:spPr>
          <a:xfrm>
            <a:off x="0" y="396875"/>
            <a:ext cx="6172200" cy="1508125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Birth and Pregnancy</a:t>
            </a:r>
          </a:p>
        </p:txBody>
      </p:sp>
      <p:sp>
        <p:nvSpPr>
          <p:cNvPr id="251" name="Shape 251"/>
          <p:cNvSpPr/>
          <p:nvPr>
            <p:ph type="body" idx="4294967295"/>
          </p:nvPr>
        </p:nvSpPr>
        <p:spPr>
          <a:xfrm>
            <a:off x="609601" y="1828800"/>
            <a:ext cx="8534401" cy="5029200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462915" defTabSz="457200">
              <a:spcBef>
                <a:spcPts val="0"/>
              </a:spcBef>
              <a:buSzTx/>
              <a:buFont typeface="Wingdings"/>
              <a:buNone/>
              <a:defRPr sz="1800"/>
            </a:pPr>
            <a:r>
              <a:rPr b="1" i="1" sz="4500">
                <a:solidFill>
                  <a:srgbClr val="003366"/>
                </a:solidFill>
              </a:rPr>
              <a:t>Birth</a:t>
            </a:r>
          </a:p>
          <a:p>
            <a:pPr lvl="0" marL="0" indent="462915" defTabSz="457200">
              <a:spcBef>
                <a:spcPts val="0"/>
              </a:spcBef>
              <a:buSzTx/>
              <a:buFont typeface="Wingdings"/>
              <a:buNone/>
              <a:defRPr sz="1800"/>
            </a:pPr>
            <a:endParaRPr b="1" i="1" sz="29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500657" indent="-500657" defTabSz="457200">
              <a:spcBef>
                <a:spcPts val="0"/>
              </a:spcBef>
              <a:buClr>
                <a:srgbClr val="003366"/>
              </a:buClr>
              <a:defRPr sz="1800"/>
            </a:pPr>
            <a:r>
              <a:rPr sz="2900">
                <a:solidFill>
                  <a:srgbClr val="003366"/>
                </a:solidFill>
              </a:rPr>
              <a:t>Testosterone drops 33% for 1 month after birth</a:t>
            </a:r>
          </a:p>
          <a:p>
            <a:pPr lvl="0" marL="310753" indent="-310753" defTabSz="457200">
              <a:spcBef>
                <a:spcPts val="0"/>
              </a:spcBef>
              <a:buClr>
                <a:srgbClr val="232323"/>
              </a:buClr>
              <a:defRPr sz="1800"/>
            </a:pPr>
            <a:endParaRPr sz="29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500657" indent="-500657" defTabSz="457200">
              <a:spcBef>
                <a:spcPts val="0"/>
              </a:spcBef>
              <a:buClr>
                <a:srgbClr val="003366"/>
              </a:buClr>
              <a:defRPr sz="1800"/>
            </a:pPr>
            <a:r>
              <a:rPr sz="2900">
                <a:solidFill>
                  <a:srgbClr val="003366"/>
                </a:solidFill>
              </a:rPr>
              <a:t>Estrogen increases 1 month prior and 3 months post birth</a:t>
            </a:r>
          </a:p>
          <a:p>
            <a:pPr lvl="0" marL="310753" indent="-310753" defTabSz="457200">
              <a:spcBef>
                <a:spcPts val="0"/>
              </a:spcBef>
              <a:buClr>
                <a:srgbClr val="232323"/>
              </a:buClr>
              <a:defRPr sz="1800"/>
            </a:pPr>
            <a:endParaRPr sz="2900">
              <a:solidFill>
                <a:srgbClr val="232323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500657" indent="-500657" defTabSz="457200">
              <a:spcBef>
                <a:spcPts val="0"/>
              </a:spcBef>
              <a:buClr>
                <a:srgbClr val="003366"/>
              </a:buClr>
              <a:defRPr sz="1800"/>
            </a:pPr>
            <a:r>
              <a:rPr sz="2900">
                <a:solidFill>
                  <a:srgbClr val="003366"/>
                </a:solidFill>
              </a:rPr>
              <a:t>Prolactin increases 20% for 3 weeks post birth</a:t>
            </a:r>
          </a:p>
        </p:txBody>
      </p:sp>
      <p:pic>
        <p:nvPicPr>
          <p:cNvPr id="25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4600" y="217248"/>
            <a:ext cx="2677618" cy="1002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 idx="4294967295"/>
          </p:nvPr>
        </p:nvSpPr>
        <p:spPr>
          <a:xfrm>
            <a:off x="1765300" y="609600"/>
            <a:ext cx="737870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6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Arnprior"/>
                <a:ea typeface="Arnprior"/>
                <a:cs typeface="Arnprior"/>
                <a:sym typeface="Arnprior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Fathers</a:t>
            </a:r>
          </a:p>
        </p:txBody>
      </p:sp>
      <p:sp>
        <p:nvSpPr>
          <p:cNvPr id="152" name="Shape 152"/>
          <p:cNvSpPr/>
          <p:nvPr>
            <p:ph type="body" idx="4294967295"/>
          </p:nvPr>
        </p:nvSpPr>
        <p:spPr>
          <a:xfrm>
            <a:off x="4495800" y="2209800"/>
            <a:ext cx="4648200" cy="3881438"/>
          </a:xfrm>
          <a:prstGeom prst="rect">
            <a:avLst/>
          </a:prstGeom>
        </p:spPr>
        <p:txBody>
          <a:bodyPr anchor="ctr"/>
          <a:lstStyle/>
          <a:p>
            <a:pPr lvl="0" marL="587247" indent="-568959">
              <a:spcBef>
                <a:spcPts val="600"/>
              </a:spcBef>
              <a:buClr>
                <a:srgbClr val="00B050"/>
              </a:buClr>
              <a:buSzPct val="60000"/>
              <a:buFont typeface="Wingdings"/>
              <a:buChar char="➢"/>
              <a:defRPr sz="1800"/>
            </a:pPr>
            <a:r>
              <a:rPr sz="4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rPr>
              <a:t>Fathers are ……..</a:t>
            </a:r>
            <a:endParaRPr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 marL="274320" indent="-256031">
              <a:spcBef>
                <a:spcPts val="600"/>
              </a:spcBef>
              <a:buClr>
                <a:srgbClr val="00B050"/>
              </a:buClr>
              <a:buSzPct val="60000"/>
              <a:buFont typeface="Wingdings"/>
              <a:buChar char="➢"/>
              <a:defRPr sz="1800"/>
            </a:pPr>
            <a:endParaRPr sz="4000">
              <a:solidFill>
                <a:srgbClr val="00B050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lvl="0" marL="0" indent="18288"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4000">
                <a:solidFill>
                  <a:srgbClr val="00B050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rPr>
              <a:t>Add 3 adjectives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3.png"/>
          <p:cNvPicPr/>
          <p:nvPr/>
        </p:nvPicPr>
        <p:blipFill>
          <a:blip r:embed="rId2">
            <a:extLst/>
          </a:blip>
          <a:srcRect l="65976" t="44617" r="2445" b="15382"/>
          <a:stretch>
            <a:fillRect/>
          </a:stretch>
        </p:blipFill>
        <p:spPr>
          <a:xfrm>
            <a:off x="5791200" y="721994"/>
            <a:ext cx="2743200" cy="2377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741044"/>
            <a:ext cx="5105400" cy="154305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762000" y="3099435"/>
            <a:ext cx="3657600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Barry McIntosh, Director</a:t>
            </a:r>
            <a:endParaRPr sz="24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4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(505) 699-7431</a:t>
            </a:r>
            <a:endParaRPr sz="24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4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  <a:hlinkClick r:id="rId4" invalidUrl="" action="" tgtFrame="" tooltip="" history="1" highlightClick="0" endSnd="0"/>
              </a:rPr>
              <a:t>kbmac@cybermesa.com</a:t>
            </a:r>
            <a:endParaRPr sz="24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4648199" y="4495799"/>
            <a:ext cx="3073114" cy="151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Johnny Wilson</a:t>
            </a:r>
            <a:endParaRPr sz="24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4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(505) 377-8950</a:t>
            </a:r>
            <a:endParaRPr sz="24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 sz="1800"/>
            </a:pPr>
            <a:r>
              <a:rPr sz="24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  <a:hlinkClick r:id="rId5" invalidUrl="" action="" tgtFrame="" tooltip="" history="1" highlightClick="0" endSnd="0"/>
              </a:rPr>
              <a:t>tokaprod@gmail.com</a:t>
            </a:r>
            <a:endParaRPr sz="2400">
              <a:solidFill>
                <a:srgbClr val="0033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 idx="4294967295"/>
          </p:nvPr>
        </p:nvSpPr>
        <p:spPr>
          <a:xfrm>
            <a:off x="2743200" y="304800"/>
            <a:ext cx="6400800" cy="2033590"/>
          </a:xfrm>
          <a:prstGeom prst="rect">
            <a:avLst/>
          </a:prstGeom>
        </p:spPr>
        <p:txBody>
          <a:bodyPr lIns="0" tIns="0" rIns="0" bIns="0"/>
          <a:lstStyle/>
          <a:p>
            <a:pPr lvl="0" defTabSz="685800">
              <a:defRPr sz="1800"/>
            </a:pPr>
            <a:r>
              <a:rPr b="1" sz="33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rPr>
              <a:t>Supporting Young </a:t>
            </a:r>
            <a:r>
              <a:rPr b="1" sz="30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rPr>
              <a:t>Fathers in Promoting Their Child’s Development</a:t>
            </a:r>
          </a:p>
          <a:p>
            <a:pPr lvl="0" defTabSz="685800">
              <a:defRPr sz="1800"/>
            </a:pPr>
            <a:r>
              <a:rPr b="1" sz="30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</a:p>
        </p:txBody>
      </p:sp>
      <p:sp>
        <p:nvSpPr>
          <p:cNvPr id="155" name="Shape 155"/>
          <p:cNvSpPr/>
          <p:nvPr>
            <p:ph type="body" idx="4294967295"/>
          </p:nvPr>
        </p:nvSpPr>
        <p:spPr>
          <a:xfrm>
            <a:off x="228600" y="1828800"/>
            <a:ext cx="3352801" cy="4648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 typeface="Wingdings"/>
              <a:buNone/>
              <a:defRPr>
                <a:solidFill>
                  <a:srgbClr val="00336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3366"/>
                </a:solidFill>
              </a:rPr>
              <a:t>Encouraging males to be involved for the benefit of themselves, their family and the whole community</a:t>
            </a:r>
          </a:p>
        </p:txBody>
      </p:sp>
      <p:pic>
        <p:nvPicPr>
          <p:cNvPr id="15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2355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3.png"/>
          <p:cNvPicPr/>
          <p:nvPr/>
        </p:nvPicPr>
        <p:blipFill>
          <a:blip r:embed="rId3">
            <a:extLst/>
          </a:blip>
          <a:srcRect l="2745" t="3857" r="34615" b="1698"/>
          <a:stretch>
            <a:fillRect/>
          </a:stretch>
        </p:blipFill>
        <p:spPr>
          <a:xfrm>
            <a:off x="3733799" y="1828799"/>
            <a:ext cx="5212081" cy="4663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 idx="4294967295"/>
          </p:nvPr>
        </p:nvSpPr>
        <p:spPr>
          <a:xfrm>
            <a:off x="1765300" y="609600"/>
            <a:ext cx="7378700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The WHY</a:t>
            </a:r>
          </a:p>
        </p:txBody>
      </p:sp>
      <p:sp>
        <p:nvSpPr>
          <p:cNvPr id="160" name="Shape 160"/>
          <p:cNvSpPr/>
          <p:nvPr>
            <p:ph type="body" idx="4294967295"/>
          </p:nvPr>
        </p:nvSpPr>
        <p:spPr>
          <a:xfrm>
            <a:off x="1590675" y="2979738"/>
            <a:ext cx="7553325" cy="3622676"/>
          </a:xfrm>
          <a:prstGeom prst="rect">
            <a:avLst/>
          </a:prstGeom>
        </p:spPr>
        <p:txBody>
          <a:bodyPr lIns="0" tIns="0" rIns="0" bIns="0"/>
          <a:lstStyle/>
          <a:p>
            <a:pPr lvl="0" marL="533400" indent="-533400"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90% of all homeless and runaway children</a:t>
            </a:r>
          </a:p>
          <a:p>
            <a:pPr lvl="0" marL="533400" indent="-533400"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63% of youth suicides</a:t>
            </a:r>
          </a:p>
          <a:p>
            <a:pPr lvl="0" marL="533400" indent="-533400"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85% of children with behavioral disorders</a:t>
            </a:r>
          </a:p>
          <a:p>
            <a:pPr lvl="0" marL="533400" indent="-533400"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71% of all high school dropouts </a:t>
            </a:r>
          </a:p>
          <a:p>
            <a:pPr lvl="0" marL="533400" indent="-533400"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5 times more likely to commit suicide</a:t>
            </a:r>
          </a:p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32 x more likely to run away</a:t>
            </a:r>
          </a:p>
        </p:txBody>
      </p:sp>
      <p:sp>
        <p:nvSpPr>
          <p:cNvPr id="161" name="Shape 161"/>
          <p:cNvSpPr/>
          <p:nvPr/>
        </p:nvSpPr>
        <p:spPr>
          <a:xfrm>
            <a:off x="834994" y="2265802"/>
            <a:ext cx="795814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0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003366"/>
                </a:solidFill>
              </a:rPr>
              <a:t>Fatherless Homes….</a:t>
            </a:r>
          </a:p>
        </p:txBody>
      </p:sp>
      <p:pic>
        <p:nvPicPr>
          <p:cNvPr id="16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" y="54566"/>
            <a:ext cx="2677618" cy="1002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 idx="4294967295"/>
          </p:nvPr>
        </p:nvSpPr>
        <p:spPr>
          <a:xfrm>
            <a:off x="2590800" y="381000"/>
            <a:ext cx="6477001" cy="1371600"/>
          </a:xfrm>
          <a:prstGeom prst="rect">
            <a:avLst/>
          </a:prstGeom>
        </p:spPr>
        <p:txBody>
          <a:bodyPr lIns="0" tIns="0" rIns="0" bIns="0"/>
          <a:lstStyle>
            <a:lvl1pPr defTabSz="813816">
              <a:defRPr sz="3900">
                <a:solidFill>
                  <a:srgbClr val="00336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003366"/>
                </a:solidFill>
              </a:rPr>
              <a:t>Children from Fatherless homes are…..</a:t>
            </a:r>
          </a:p>
        </p:txBody>
      </p:sp>
      <p:sp>
        <p:nvSpPr>
          <p:cNvPr id="165" name="Shape 165"/>
          <p:cNvSpPr/>
          <p:nvPr>
            <p:ph type="body" idx="4294967295"/>
          </p:nvPr>
        </p:nvSpPr>
        <p:spPr>
          <a:xfrm>
            <a:off x="990600" y="2133600"/>
            <a:ext cx="8153400" cy="4254500"/>
          </a:xfrm>
          <a:prstGeom prst="rect">
            <a:avLst/>
          </a:prstGeom>
        </p:spPr>
        <p:txBody>
          <a:bodyPr lIns="0" tIns="0" rIns="0" bIns="0"/>
          <a:lstStyle/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20 x more likely to have behavioral disorders</a:t>
            </a:r>
          </a:p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14 x more likely to commit rape</a:t>
            </a:r>
          </a:p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9 x more likely to drop out of school</a:t>
            </a:r>
          </a:p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10 x more likely to abuse drugs</a:t>
            </a:r>
          </a:p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9 x more likely to end up in state institution</a:t>
            </a:r>
          </a:p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20 x more likely to go to prison </a:t>
            </a:r>
          </a:p>
          <a:p>
            <a:pPr lvl="0" marL="466724" indent="-466724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Char char="⬥"/>
              <a:defRPr sz="1800"/>
            </a:pPr>
            <a:r>
              <a:rPr sz="2800">
                <a:solidFill>
                  <a:srgbClr val="003366"/>
                </a:solidFill>
              </a:rPr>
              <a:t>4x more likely to suffer infant mortality</a:t>
            </a:r>
          </a:p>
        </p:txBody>
      </p:sp>
      <p:pic>
        <p:nvPicPr>
          <p:cNvPr id="16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71" y="76200"/>
            <a:ext cx="2677618" cy="10026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 idx="4294967295"/>
          </p:nvPr>
        </p:nvSpPr>
        <p:spPr>
          <a:xfrm>
            <a:off x="2644961" y="304800"/>
            <a:ext cx="6466383" cy="1143000"/>
          </a:xfrm>
          <a:prstGeom prst="rect">
            <a:avLst/>
          </a:prstGeom>
        </p:spPr>
        <p:txBody>
          <a:bodyPr lIns="0" tIns="0" rIns="0" bIns="0"/>
          <a:lstStyle>
            <a:lvl1pPr defTabSz="850391">
              <a:defRPr b="1" sz="3627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27">
                <a:solidFill>
                  <a:srgbClr val="003366"/>
                </a:solidFill>
              </a:rPr>
              <a:t>Moms and Dads are Different</a:t>
            </a:r>
          </a:p>
        </p:txBody>
      </p:sp>
      <p:sp>
        <p:nvSpPr>
          <p:cNvPr id="169" name="Shape 169"/>
          <p:cNvSpPr/>
          <p:nvPr>
            <p:ph type="body" idx="4294967295"/>
          </p:nvPr>
        </p:nvSpPr>
        <p:spPr>
          <a:xfrm>
            <a:off x="381000" y="2965676"/>
            <a:ext cx="3902075" cy="3881438"/>
          </a:xfrm>
          <a:prstGeom prst="rect">
            <a:avLst/>
          </a:prstGeom>
        </p:spPr>
        <p:txBody>
          <a:bodyPr lIns="0" tIns="0" rIns="0" bIns="0"/>
          <a:lstStyle/>
          <a:p>
            <a:pPr lvl="0" marL="533400" indent="-53340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</a:rPr>
              <a:t>Moms spend more time  in physical care</a:t>
            </a:r>
          </a:p>
          <a:p>
            <a:pPr lvl="0" marL="533400" indent="-53340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</a:rPr>
              <a:t>Moms will stress emotional security and safety</a:t>
            </a:r>
          </a:p>
          <a:p>
            <a:pPr lvl="0" marL="533400" indent="-53340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</a:rPr>
              <a:t>Moms likely to intervene more quickly in face of child's frustration</a:t>
            </a:r>
          </a:p>
        </p:txBody>
      </p:sp>
      <p:sp>
        <p:nvSpPr>
          <p:cNvPr id="170" name="Shape 170"/>
          <p:cNvSpPr/>
          <p:nvPr/>
        </p:nvSpPr>
        <p:spPr>
          <a:xfrm>
            <a:off x="4864100" y="2590799"/>
            <a:ext cx="3903663" cy="394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711200" indent="-71120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100000"/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Dads spend more time in play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711200" indent="-71120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100000"/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Dads will encourage risk taking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711200" indent="-71120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100000"/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Dads offers less immediate support in face of frustration which promotes  better anger management</a:t>
            </a:r>
          </a:p>
        </p:txBody>
      </p:sp>
      <p:pic>
        <p:nvPicPr>
          <p:cNvPr id="171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4.jpeg" descr="IMG_5023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0" y="1187751"/>
            <a:ext cx="2743200" cy="167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 idx="4294967295"/>
          </p:nvPr>
        </p:nvSpPr>
        <p:spPr>
          <a:xfrm>
            <a:off x="2677617" y="228599"/>
            <a:ext cx="6248401" cy="1415749"/>
          </a:xfrm>
          <a:prstGeom prst="rect">
            <a:avLst/>
          </a:prstGeom>
        </p:spPr>
        <p:txBody>
          <a:bodyPr lIns="0" tIns="0" rIns="0" bIns="0"/>
          <a:lstStyle>
            <a:lvl1pPr defTabSz="813816">
              <a:defRPr b="1" sz="3900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900">
                <a:solidFill>
                  <a:srgbClr val="003366"/>
                </a:solidFill>
              </a:rPr>
              <a:t>More Moms and Dads parenting styles</a:t>
            </a:r>
          </a:p>
        </p:txBody>
      </p:sp>
      <p:sp>
        <p:nvSpPr>
          <p:cNvPr id="175" name="Shape 175"/>
          <p:cNvSpPr/>
          <p:nvPr>
            <p:ph type="body" idx="4294967295"/>
          </p:nvPr>
        </p:nvSpPr>
        <p:spPr>
          <a:xfrm>
            <a:off x="228600" y="1905000"/>
            <a:ext cx="3733800" cy="4724400"/>
          </a:xfrm>
          <a:prstGeom prst="rect">
            <a:avLst/>
          </a:prstGeom>
        </p:spPr>
        <p:txBody>
          <a:bodyPr lIns="0" tIns="0" rIns="0" bIns="0"/>
          <a:lstStyle/>
          <a:p>
            <a:pPr lvl="0" marL="533400" indent="-533400">
              <a:spcBef>
                <a:spcPts val="600"/>
              </a:spcBef>
              <a:buClr>
                <a:srgbClr val="003366"/>
              </a:buClr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</a:rPr>
              <a:t>Moms teach with focus on process of learning</a:t>
            </a:r>
          </a:p>
          <a:p>
            <a:pPr lvl="0" marL="533400" indent="-533400">
              <a:spcBef>
                <a:spcPts val="600"/>
              </a:spcBef>
              <a:buClr>
                <a:srgbClr val="003366"/>
              </a:buClr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</a:rPr>
              <a:t>Moms promote emotional awareness</a:t>
            </a:r>
          </a:p>
          <a:p>
            <a:pPr lvl="0" marL="533400" indent="-533400">
              <a:spcBef>
                <a:spcPts val="600"/>
              </a:spcBef>
              <a:buClr>
                <a:srgbClr val="003366"/>
              </a:buClr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</a:rPr>
              <a:t>Moms promote independence inside the home</a:t>
            </a:r>
          </a:p>
        </p:txBody>
      </p:sp>
      <p:sp>
        <p:nvSpPr>
          <p:cNvPr id="176" name="Shape 176"/>
          <p:cNvSpPr/>
          <p:nvPr/>
        </p:nvSpPr>
        <p:spPr>
          <a:xfrm>
            <a:off x="4267200" y="1828799"/>
            <a:ext cx="4525963" cy="349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711200" indent="-711200">
              <a:spcBef>
                <a:spcPts val="600"/>
              </a:spcBef>
              <a:buClr>
                <a:srgbClr val="003366"/>
              </a:buClr>
              <a:buSzPct val="100000"/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Dads teach through example, learning from experience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711200" indent="-711200">
              <a:spcBef>
                <a:spcPts val="600"/>
              </a:spcBef>
              <a:buClr>
                <a:srgbClr val="003366"/>
              </a:buClr>
              <a:buSzPct val="100000"/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Dads promote exploratory freedom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 marL="711200" indent="-711200">
              <a:spcBef>
                <a:spcPts val="600"/>
              </a:spcBef>
              <a:buClr>
                <a:srgbClr val="003366"/>
              </a:buClr>
              <a:buSzPct val="100000"/>
              <a:buFont typeface="Wingdings"/>
              <a:buChar char="▪"/>
              <a:defRPr sz="1800"/>
            </a:pPr>
            <a:r>
              <a:rPr sz="2800">
                <a:solidFill>
                  <a:srgbClr val="003366"/>
                </a:solidFill>
                <a:latin typeface="Calibri"/>
                <a:ea typeface="Calibri"/>
                <a:cs typeface="Calibri"/>
                <a:sym typeface="Calibri"/>
              </a:rPr>
              <a:t>Dads promote independence outside the home</a:t>
            </a:r>
          </a:p>
        </p:txBody>
      </p:sp>
      <p:pic>
        <p:nvPicPr>
          <p:cNvPr id="177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6200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5.jpeg" descr="IMG_652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8100" y="4991100"/>
            <a:ext cx="2640022" cy="160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 idx="4294967295"/>
          </p:nvPr>
        </p:nvSpPr>
        <p:spPr>
          <a:xfrm>
            <a:off x="228600" y="147095"/>
            <a:ext cx="59309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Stages - examples</a:t>
            </a:r>
          </a:p>
        </p:txBody>
      </p:sp>
      <p:sp>
        <p:nvSpPr>
          <p:cNvPr id="181" name="Shape 181"/>
          <p:cNvSpPr/>
          <p:nvPr>
            <p:ph type="body" idx="4294967295"/>
          </p:nvPr>
        </p:nvSpPr>
        <p:spPr>
          <a:xfrm>
            <a:off x="228600" y="3047998"/>
            <a:ext cx="8915401" cy="3657603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782359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b="1" sz="2697" u="sng">
                <a:solidFill>
                  <a:srgbClr val="003366"/>
                </a:solidFill>
              </a:rPr>
              <a:t>Birth to 6 months</a:t>
            </a:r>
            <a:r>
              <a:rPr sz="2697">
                <a:solidFill>
                  <a:srgbClr val="003366"/>
                </a:solidFill>
              </a:rPr>
              <a:t>;  Early eye control, motor control (balancing head, rolling, pulling, brief sitting…), grasping.</a:t>
            </a:r>
            <a:endParaRPr sz="1674"/>
          </a:p>
          <a:p>
            <a:pPr lvl="0" marL="0" indent="0" defTabSz="782359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1674"/>
              <a:t>   </a:t>
            </a:r>
            <a:r>
              <a:rPr i="1" sz="2697">
                <a:solidFill>
                  <a:srgbClr val="003366"/>
                </a:solidFill>
              </a:rPr>
              <a:t>Dad will - encourage pulling, exercise legs and arms,       	be excited by sitting, test the limits.</a:t>
            </a:r>
            <a:endParaRPr sz="1674"/>
          </a:p>
          <a:p>
            <a:pPr lvl="0" marL="0" indent="0" defTabSz="782359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2697">
                <a:solidFill>
                  <a:srgbClr val="003366"/>
                </a:solidFill>
              </a:rPr>
              <a:t>Coos, Learns through senses (eyes, ears…), imitates movements.</a:t>
            </a:r>
            <a:endParaRPr sz="1674"/>
          </a:p>
          <a:p>
            <a:pPr lvl="0" marL="0" indent="0" defTabSz="782359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1674"/>
              <a:t>   </a:t>
            </a:r>
            <a:r>
              <a:rPr i="1" sz="2697">
                <a:solidFill>
                  <a:srgbClr val="003366"/>
                </a:solidFill>
              </a:rPr>
              <a:t>Dad will - talk in different ways, make funny faces,  		bounce and jostle </a:t>
            </a:r>
          </a:p>
        </p:txBody>
      </p:sp>
      <p:pic>
        <p:nvPicPr>
          <p:cNvPr id="18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382" y="152400"/>
            <a:ext cx="2677618" cy="10026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6.jpeg" descr="IMG_2348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1155094"/>
            <a:ext cx="2057400" cy="1849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7.jpeg" descr="IMG_9407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3800" y="1122436"/>
            <a:ext cx="2084652" cy="1849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2"/>
          </p:nvPr>
        </p:nvSpPr>
        <p:spPr>
          <a:xfrm>
            <a:off x="6589711" y="6542086"/>
            <a:ext cx="2193927" cy="292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68680">
              <a:defRPr sz="1330">
                <a:solidFill>
                  <a:srgbClr val="800D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30">
                <a:solidFill>
                  <a:srgbClr val="800D00"/>
                </a:solidFill>
              </a:rPr>
            </a:fld>
          </a:p>
        </p:txBody>
      </p:sp>
      <p:sp>
        <p:nvSpPr>
          <p:cNvPr id="187" name="Shape 187"/>
          <p:cNvSpPr/>
          <p:nvPr>
            <p:ph type="title" idx="4294967295"/>
          </p:nvPr>
        </p:nvSpPr>
        <p:spPr>
          <a:xfrm>
            <a:off x="0" y="92075"/>
            <a:ext cx="6324600" cy="1508125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solidFill>
                  <a:srgbClr val="003366"/>
                </a:solidFill>
                <a:latin typeface="Aharoni"/>
                <a:ea typeface="Aharoni"/>
                <a:cs typeface="Aharoni"/>
                <a:sym typeface="Aharoni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400">
                <a:solidFill>
                  <a:srgbClr val="003366"/>
                </a:solidFill>
              </a:rPr>
              <a:t>Stages - examples</a:t>
            </a:r>
          </a:p>
        </p:txBody>
      </p:sp>
      <p:sp>
        <p:nvSpPr>
          <p:cNvPr id="188" name="Shape 188"/>
          <p:cNvSpPr/>
          <p:nvPr>
            <p:ph type="body" idx="4294967295"/>
          </p:nvPr>
        </p:nvSpPr>
        <p:spPr>
          <a:xfrm>
            <a:off x="152400" y="3429000"/>
            <a:ext cx="8991600" cy="3098800"/>
          </a:xfrm>
          <a:prstGeom prst="rect">
            <a:avLst/>
          </a:prstGeom>
        </p:spPr>
        <p:txBody>
          <a:bodyPr lIns="0" tIns="0" rIns="0" bIns="0"/>
          <a:lstStyle/>
          <a:p>
            <a:pPr lvl="0" marL="0" indent="0" defTabSz="832104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b="1" sz="2912" u="sng">
                <a:solidFill>
                  <a:srgbClr val="003366"/>
                </a:solidFill>
              </a:rPr>
              <a:t>6 months to 1 year</a:t>
            </a:r>
            <a:r>
              <a:rPr sz="2912">
                <a:solidFill>
                  <a:srgbClr val="003366"/>
                </a:solidFill>
              </a:rPr>
              <a:t>;  Begin to crawl/walk, let go with hands, responds positively to novel items/activities,</a:t>
            </a:r>
            <a:endParaRPr sz="1638"/>
          </a:p>
          <a:p>
            <a:pPr lvl="0" marL="0" indent="0" defTabSz="832104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1638"/>
              <a:t>   </a:t>
            </a:r>
            <a:r>
              <a:rPr i="1" sz="2912">
                <a:solidFill>
                  <a:srgbClr val="003366"/>
                </a:solidFill>
              </a:rPr>
              <a:t>Dad will - Encourage with more risk, offer unique 	games (balance, surprise)</a:t>
            </a:r>
            <a:endParaRPr sz="1638"/>
          </a:p>
          <a:p>
            <a:pPr lvl="0" marL="0" indent="0" defTabSz="832104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2912">
                <a:solidFill>
                  <a:srgbClr val="003366"/>
                </a:solidFill>
              </a:rPr>
              <a:t>recognizing word meaning, will  babble </a:t>
            </a:r>
            <a:endParaRPr sz="1638"/>
          </a:p>
          <a:p>
            <a:pPr lvl="0" marL="0" indent="0" defTabSz="832104"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1800"/>
            </a:pPr>
            <a:r>
              <a:rPr sz="1638"/>
              <a:t>   </a:t>
            </a:r>
            <a:r>
              <a:rPr i="1" sz="2912">
                <a:solidFill>
                  <a:srgbClr val="003366"/>
                </a:solidFill>
              </a:rPr>
              <a:t>Dad will - talk more ‘normal’ and use more words</a:t>
            </a:r>
          </a:p>
        </p:txBody>
      </p:sp>
      <p:pic>
        <p:nvPicPr>
          <p:cNvPr id="18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6382" y="217248"/>
            <a:ext cx="2677618" cy="1002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8.jpeg" descr="Photo_062010_0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8200" y="1219942"/>
            <a:ext cx="2340547" cy="2150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9.jpeg" descr="IMG_549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1219942"/>
            <a:ext cx="1905000" cy="2150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5400000">
              <a:srgbClr val="000000">
                <a:alpha val="3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63500" dist="12700" dir="5400000">
            <a:srgbClr val="000000">
              <a:alpha val="3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76200" dist="381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63500" dist="12700" dir="5400000">
              <a:srgbClr val="000000">
                <a:alpha val="32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76200" dist="38100" dir="5400000">
            <a:srgbClr val="00000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rgbClr val="629DD1"/>
          </a:solidFill>
          <a:prstDash val="solid"/>
          <a:bevel/>
        </a:ln>
        <a:effectLst>
          <a:outerShdw sx="100000" sy="100000" kx="0" ky="0" algn="b" rotWithShape="0" blurRad="63500" dist="12700" dir="5400000">
            <a:srgbClr val="000000">
              <a:alpha val="32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Palatino Linotype"/>
            <a:ea typeface="Palatino Linotype"/>
            <a:cs typeface="Palatino Linotype"/>
            <a:sym typeface="Palatino Linotyp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